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>
      <p:cViewPr varScale="1">
        <p:scale>
          <a:sx n="89" d="100"/>
          <a:sy n="89" d="100"/>
        </p:scale>
        <p:origin x="128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6429054D-EA46-4395-9E4E-A468FC40C51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531229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3B384E97-3A24-4C2D-BCDD-419BD0D0537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67222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ACBE965-6337-480D-86A4-5712A2B35A1C}" type="slidenum">
              <a:rPr lang="en-US" altLang="ja-JP"/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4100936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D550706-A622-40ED-AFD4-8BB828D26ADD}" type="slidenum">
              <a:rPr lang="en-US" altLang="ja-JP"/>
              <a:pPr>
                <a:spcBef>
                  <a:spcPct val="0"/>
                </a:spcBef>
              </a:pPr>
              <a:t>2</a:t>
            </a:fld>
            <a:endParaRPr lang="en-US" altLang="ja-JP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2337028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98E4CDF-D7D4-4814-BEB6-37915D195187}" type="slidenum">
              <a:rPr lang="en-US" altLang="ja-JP"/>
              <a:pPr>
                <a:spcBef>
                  <a:spcPct val="0"/>
                </a:spcBef>
              </a:pPr>
              <a:t>3</a:t>
            </a:fld>
            <a:endParaRPr lang="en-US" altLang="ja-JP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3574651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A105DF-3471-44E5-AF0F-88B46A208A9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091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28D437-6F26-4C64-A19E-C577E59207A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92084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0377BF-9718-47BC-8949-1E53904AAF3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87650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EC8DBC-CAA0-46C3-BB33-951F4DBFF63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156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4295E4-897A-48D4-8E0B-B6AB0F9F8AE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27649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67A597-0163-4F2F-BB1C-AD7A475D61B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00175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C8890D-2167-4239-832B-49B504D0995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00875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31D8F1-FBB1-4C6D-8626-65AE923234F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1576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8B4626-9CED-451C-A163-26E71B679BD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0887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9256C9-966D-472D-80A7-54AF4D131FD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5883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70CE3A-9F5D-45C1-9744-5153FDBEDA3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11537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14AFD807-B71F-44BF-8F45-43DDDFF6CFF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3075" y="3413125"/>
            <a:ext cx="8331200" cy="3254375"/>
          </a:xfrm>
          <a:ln>
            <a:solidFill>
              <a:schemeClr val="tx1"/>
            </a:solidFill>
          </a:ln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筆頭演者ならびに共同演者の開示すべき</a:t>
            </a: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として、</a:t>
            </a:r>
            <a:endParaRPr lang="en-US" altLang="ja-JP" sz="2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  <a:tabLst>
                <a:tab pos="2957513" algn="l"/>
                <a:tab pos="8248650" algn="r"/>
              </a:tabLst>
              <a:defRPr/>
            </a:pPr>
            <a:endParaRPr lang="ja-JP" altLang="en-US" sz="1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7388" y="792163"/>
            <a:ext cx="7737475" cy="2351087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b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日本プライマリ・ケア連合学会</a:t>
            </a:r>
            <a:r>
              <a:rPr lang="en-US" altLang="ja-JP" b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b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b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利益相反（</a:t>
            </a:r>
            <a:r>
              <a:rPr lang="en-US" altLang="ja-JP" b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b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）開示</a:t>
            </a:r>
            <a:r>
              <a:rPr lang="en-US" altLang="ja-JP" sz="3600" b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3600" b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000" b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筆頭演者名： ○○　○○</a:t>
            </a:r>
            <a:r>
              <a:rPr lang="en-US" altLang="ja-JP" sz="2000" b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2000" b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2000" b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2000" b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共同演者名： △△　△△、 □□　□□</a:t>
            </a:r>
            <a:endParaRPr lang="en-US" altLang="ja-JP" sz="2000" b="1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98425" y="209550"/>
            <a:ext cx="72786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latin typeface="ＭＳ Ｐゴシック" panose="020B0600070205080204" pitchFamily="50" charset="-128"/>
              </a:rPr>
              <a:t>様式１－１　口頭演題　</a:t>
            </a:r>
            <a:r>
              <a:rPr lang="ja-JP" altLang="en-US" sz="2400" b="1">
                <a:latin typeface="ＭＳ Ｐゴシック" panose="020B0600070205080204" pitchFamily="50" charset="-128"/>
              </a:rPr>
              <a:t>申告すべき</a:t>
            </a:r>
            <a:r>
              <a:rPr lang="en-US" altLang="ja-JP" sz="2400" b="1">
                <a:latin typeface="ＭＳ Ｐゴシック" panose="020B0600070205080204" pitchFamily="50" charset="-128"/>
              </a:rPr>
              <a:t>COI</a:t>
            </a:r>
            <a:r>
              <a:rPr lang="ja-JP" altLang="en-US" sz="2400" b="1">
                <a:latin typeface="ＭＳ Ｐゴシック" panose="020B0600070205080204" pitchFamily="50" charset="-128"/>
              </a:rPr>
              <a:t>状態がある場合</a:t>
            </a:r>
            <a:endParaRPr kumimoji="0" lang="ja-JP" altLang="en-US" sz="2400" b="1">
              <a:latin typeface="ＭＳ Ｐゴシック" panose="020B060007020508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395413" y="4037013"/>
            <a:ext cx="6234112" cy="1865312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hangingPunct="1">
              <a:lnSpc>
                <a:spcPct val="800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b="1" dirty="0">
                <a:latin typeface="ＭＳ Ｐゴシック" panose="020B0600070205080204" pitchFamily="50" charset="-128"/>
              </a:rPr>
              <a:t>①顧問：	　　 企業</a:t>
            </a:r>
            <a:r>
              <a:rPr lang="en-US" altLang="ja-JP" b="1" dirty="0">
                <a:latin typeface="ＭＳ Ｐゴシック" panose="020B0600070205080204" pitchFamily="50" charset="-128"/>
              </a:rPr>
              <a:t>A (</a:t>
            </a:r>
            <a:r>
              <a:rPr lang="ja-JP" altLang="en-US" b="1" dirty="0">
                <a:latin typeface="ＭＳ Ｐゴシック" panose="020B0600070205080204" pitchFamily="50" charset="-128"/>
              </a:rPr>
              <a:t>○○</a:t>
            </a:r>
            <a:r>
              <a:rPr lang="en-US" altLang="ja-JP" b="1" dirty="0">
                <a:latin typeface="ＭＳ Ｐゴシック" panose="020B0600070205080204" pitchFamily="50" charset="-128"/>
              </a:rPr>
              <a:t>)</a:t>
            </a:r>
          </a:p>
          <a:p>
            <a:pPr eaLnBrk="1" hangingPunct="1">
              <a:lnSpc>
                <a:spcPct val="800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b="1" dirty="0">
                <a:latin typeface="ＭＳ Ｐゴシック" panose="020B0600070205080204" pitchFamily="50" charset="-128"/>
              </a:rPr>
              <a:t>②株保有・利益：	　　 企業</a:t>
            </a:r>
            <a:r>
              <a:rPr lang="en-US" altLang="ja-JP" b="1" dirty="0">
                <a:latin typeface="ＭＳ Ｐゴシック" panose="020B0600070205080204" pitchFamily="50" charset="-128"/>
              </a:rPr>
              <a:t>B (</a:t>
            </a:r>
            <a:r>
              <a:rPr lang="ja-JP" altLang="en-US" b="1" dirty="0">
                <a:latin typeface="ＭＳ Ｐゴシック" panose="020B0600070205080204" pitchFamily="50" charset="-128"/>
              </a:rPr>
              <a:t>○○</a:t>
            </a:r>
            <a:r>
              <a:rPr lang="en-US" altLang="ja-JP" b="1" dirty="0">
                <a:latin typeface="ＭＳ Ｐゴシック" panose="020B0600070205080204" pitchFamily="50" charset="-128"/>
              </a:rPr>
              <a:t>)</a:t>
            </a:r>
            <a:endParaRPr lang="ja-JP" altLang="en-US" b="1" dirty="0">
              <a:latin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b="1" dirty="0">
                <a:latin typeface="ＭＳ Ｐゴシック" panose="020B0600070205080204" pitchFamily="50" charset="-128"/>
              </a:rPr>
              <a:t>③特許使用料、④講演料、⑤原稿料： なし</a:t>
            </a:r>
            <a:endParaRPr lang="ja-JP" altLang="en-US" sz="1050" b="1" dirty="0">
              <a:latin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b="1" dirty="0">
                <a:latin typeface="ＭＳ Ｐゴシック" panose="020B0600070205080204" pitchFamily="50" charset="-128"/>
              </a:rPr>
              <a:t>⑥受託研究・共同研究費： 企業</a:t>
            </a:r>
            <a:r>
              <a:rPr lang="en-US" altLang="ja-JP" b="1" dirty="0">
                <a:latin typeface="ＭＳ Ｐゴシック" panose="020B0600070205080204" pitchFamily="50" charset="-128"/>
              </a:rPr>
              <a:t>C (</a:t>
            </a:r>
            <a:r>
              <a:rPr lang="ja-JP" altLang="en-US" b="1" dirty="0">
                <a:latin typeface="ＭＳ Ｐゴシック" panose="020B0600070205080204" pitchFamily="50" charset="-128"/>
              </a:rPr>
              <a:t>○○、□□</a:t>
            </a:r>
            <a:r>
              <a:rPr lang="en-US" altLang="ja-JP" b="1" dirty="0">
                <a:latin typeface="ＭＳ Ｐゴシック" panose="020B0600070205080204" pitchFamily="50" charset="-128"/>
              </a:rPr>
              <a:t>)</a:t>
            </a:r>
            <a:endParaRPr lang="ja-JP" altLang="en-US" b="1" dirty="0">
              <a:latin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b="1" dirty="0">
                <a:latin typeface="ＭＳ Ｐゴシック" panose="020B0600070205080204" pitchFamily="50" charset="-128"/>
              </a:rPr>
              <a:t>⑦奨学寄付金：　　　　　　　 企業</a:t>
            </a:r>
            <a:r>
              <a:rPr lang="en-US" altLang="ja-JP" b="1" dirty="0">
                <a:latin typeface="ＭＳ Ｐゴシック" panose="020B0600070205080204" pitchFamily="50" charset="-128"/>
              </a:rPr>
              <a:t>D</a:t>
            </a:r>
            <a:r>
              <a:rPr lang="en-US" altLang="ja-JP" sz="1050" b="1" dirty="0">
                <a:latin typeface="ＭＳ Ｐゴシック" panose="020B0600070205080204" pitchFamily="50" charset="-128"/>
              </a:rPr>
              <a:t> </a:t>
            </a:r>
            <a:r>
              <a:rPr lang="en-US" altLang="ja-JP" b="1" dirty="0">
                <a:latin typeface="ＭＳ Ｐゴシック" panose="020B0600070205080204" pitchFamily="50" charset="-128"/>
              </a:rPr>
              <a:t>(</a:t>
            </a:r>
            <a:r>
              <a:rPr lang="ja-JP" altLang="en-US" b="1" dirty="0">
                <a:latin typeface="ＭＳ Ｐゴシック" panose="020B0600070205080204" pitchFamily="50" charset="-128"/>
              </a:rPr>
              <a:t>○○</a:t>
            </a:r>
            <a:r>
              <a:rPr lang="en-US" altLang="ja-JP" b="1" dirty="0">
                <a:latin typeface="ＭＳ Ｐゴシック" panose="020B0600070205080204" pitchFamily="50" charset="-128"/>
              </a:rPr>
              <a:t>)</a:t>
            </a:r>
            <a:endParaRPr lang="ja-JP" altLang="en-US" sz="1050" b="1" dirty="0">
              <a:latin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b="1" dirty="0">
                <a:latin typeface="ＭＳ Ｐゴシック" panose="020B0600070205080204" pitchFamily="50" charset="-128"/>
              </a:rPr>
              <a:t>⑧寄附講座所属、 ⑨贈答品などの報酬： なし</a:t>
            </a:r>
            <a:endParaRPr lang="ja-JP" altLang="en-US" sz="1050" b="1" dirty="0"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488" y="1208088"/>
            <a:ext cx="8237537" cy="22860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b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日本プライマリ・ケア連合学会</a:t>
            </a:r>
            <a:r>
              <a:rPr lang="en-US" altLang="ja-JP" b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b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b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利益相反（</a:t>
            </a:r>
            <a:r>
              <a:rPr lang="en-US" altLang="ja-JP" b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b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）開示</a:t>
            </a:r>
            <a:r>
              <a:rPr lang="en-US" altLang="ja-JP" sz="7200" b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7200" b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000" b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筆頭演者名：　 ○○　○○</a:t>
            </a:r>
            <a:r>
              <a:rPr lang="en-US" altLang="ja-JP" sz="2000" b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2000" b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2000" b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2000" b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 共同演者名：   △△　△△、□□　□□</a:t>
            </a:r>
            <a:endParaRPr lang="en-US" altLang="ja-JP" sz="2000" b="1" i="1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4988" y="4138613"/>
            <a:ext cx="8167687" cy="16002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2800" b="1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2800" b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筆頭演者ならびに共同演者に、</a:t>
            </a:r>
            <a:endParaRPr lang="en-US" altLang="ja-JP" sz="2800" b="1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2800" b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開示すべき</a:t>
            </a:r>
            <a:r>
              <a:rPr lang="en-US" altLang="ja-JP" sz="2800" b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800" b="1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はありません。</a:t>
            </a:r>
            <a:endParaRPr lang="en-US" altLang="ja-JP" sz="2800" b="1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076" name="正方形/長方形 3"/>
          <p:cNvSpPr>
            <a:spLocks noChangeArrowheads="1"/>
          </p:cNvSpPr>
          <p:nvPr/>
        </p:nvSpPr>
        <p:spPr bwMode="auto">
          <a:xfrm>
            <a:off x="188913" y="241300"/>
            <a:ext cx="7289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latin typeface="ＭＳ Ｐゴシック" panose="020B0600070205080204" pitchFamily="50" charset="-128"/>
              </a:rPr>
              <a:t>様式１－２　口頭演題　</a:t>
            </a:r>
            <a:r>
              <a:rPr lang="ja-JP" altLang="en-US" sz="2400" b="1">
                <a:latin typeface="ＭＳ Ｐゴシック" panose="020B0600070205080204" pitchFamily="50" charset="-128"/>
              </a:rPr>
              <a:t>申告すべき</a:t>
            </a:r>
            <a:r>
              <a:rPr lang="en-US" altLang="ja-JP" sz="2400" b="1">
                <a:latin typeface="ＭＳ Ｐゴシック" panose="020B0600070205080204" pitchFamily="50" charset="-128"/>
              </a:rPr>
              <a:t>COI</a:t>
            </a:r>
            <a:r>
              <a:rPr lang="ja-JP" altLang="en-US" sz="2400" b="1">
                <a:latin typeface="ＭＳ Ｐゴシック" panose="020B0600070205080204" pitchFamily="50" charset="-128"/>
              </a:rPr>
              <a:t>状態がない場合</a:t>
            </a:r>
            <a:endParaRPr kumimoji="0" lang="ja-JP" altLang="en-US" sz="2400" b="1">
              <a:latin typeface="ＭＳ Ｐゴシック" panose="020B0600070205080204" pitchFamily="50" charset="-128"/>
            </a:endParaRPr>
          </a:p>
        </p:txBody>
      </p:sp>
      <p:sp>
        <p:nvSpPr>
          <p:cNvPr id="3077" name="正方形/長方形 4"/>
          <p:cNvSpPr>
            <a:spLocks noChangeArrowheads="1"/>
          </p:cNvSpPr>
          <p:nvPr/>
        </p:nvSpPr>
        <p:spPr bwMode="auto">
          <a:xfrm>
            <a:off x="274638" y="1298575"/>
            <a:ext cx="8642350" cy="4586288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0313" y="3055938"/>
            <a:ext cx="6727825" cy="2959100"/>
          </a:xfrm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2000" b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筆頭演者ならびに共同演者の開示すべき利益相反（</a:t>
            </a:r>
            <a:r>
              <a:rPr lang="en-US" altLang="ja-JP" sz="2000" b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000" b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r>
              <a:rPr lang="en-US" altLang="ja-JP" sz="2000" b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lang="en-US" altLang="ja-JP" sz="2000" b="1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①顧問：	　　 企業</a:t>
            </a:r>
            <a:r>
              <a:rPr lang="en-US" altLang="ja-JP" sz="2000" b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 (</a:t>
            </a:r>
            <a:r>
              <a:rPr lang="ja-JP" altLang="en-US" sz="2000" b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r>
              <a:rPr lang="en-US" altLang="ja-JP" sz="2000" b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②株保有・利益：	　　 企業</a:t>
            </a:r>
            <a:r>
              <a:rPr lang="en-US" altLang="ja-JP" sz="2000" b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B (</a:t>
            </a:r>
            <a:r>
              <a:rPr lang="ja-JP" altLang="en-US" sz="2000" b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r>
              <a:rPr lang="en-US" altLang="ja-JP" sz="2000" b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lang="ja-JP" altLang="en-US" sz="2000" b="1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③特許使用料、④講演料、⑤原稿料： なし</a:t>
            </a:r>
            <a:endParaRPr lang="ja-JP" altLang="en-US" sz="1000" b="1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⑥受託研究・共同研究費： 企業</a:t>
            </a:r>
            <a:r>
              <a:rPr lang="en-US" altLang="ja-JP" sz="2000" b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 (</a:t>
            </a:r>
            <a:r>
              <a:rPr lang="ja-JP" altLang="en-US" sz="2000" b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○○、□□</a:t>
            </a:r>
            <a:r>
              <a:rPr lang="en-US" altLang="ja-JP" sz="2000" b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lang="ja-JP" altLang="en-US" sz="2000" b="1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⑦奨学寄付金：　　　　　　　 企業</a:t>
            </a:r>
            <a:r>
              <a:rPr lang="en-US" altLang="ja-JP" sz="2000" b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D</a:t>
            </a:r>
            <a:r>
              <a:rPr lang="en-US" altLang="ja-JP" sz="1000" b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sz="2000" b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b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r>
              <a:rPr lang="en-US" altLang="ja-JP" sz="2000" b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lang="ja-JP" altLang="en-US" sz="1000" b="1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⑧寄附講座所属、 ⑨贈答品などの報酬： なし</a:t>
            </a:r>
            <a:endParaRPr lang="ja-JP" altLang="en-US" sz="1000" b="1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099" name="正方形/長方形 3"/>
          <p:cNvSpPr>
            <a:spLocks noChangeArrowheads="1"/>
          </p:cNvSpPr>
          <p:nvPr/>
        </p:nvSpPr>
        <p:spPr bwMode="auto">
          <a:xfrm>
            <a:off x="196850" y="303213"/>
            <a:ext cx="3673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latin typeface="ＭＳ Ｐゴシック" panose="020B0600070205080204" pitchFamily="50" charset="-128"/>
              </a:rPr>
              <a:t>様式１－３　ポスター演題　</a:t>
            </a:r>
          </a:p>
        </p:txBody>
      </p:sp>
      <p:sp>
        <p:nvSpPr>
          <p:cNvPr id="4100" name="正方形/長方形 6"/>
          <p:cNvSpPr>
            <a:spLocks noChangeArrowheads="1"/>
          </p:cNvSpPr>
          <p:nvPr/>
        </p:nvSpPr>
        <p:spPr bwMode="auto">
          <a:xfrm>
            <a:off x="665163" y="1377950"/>
            <a:ext cx="7796212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latin typeface="Arial" panose="020B0604020202020204" pitchFamily="34" charset="0"/>
              </a:rPr>
              <a:t>筆頭演者、共同演者において、開示すべき</a:t>
            </a:r>
            <a:endParaRPr kumimoji="0" lang="en-US" altLang="ja-JP" sz="2400" b="1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latin typeface="Arial" panose="020B0604020202020204" pitchFamily="34" charset="0"/>
              </a:rPr>
              <a:t>利益相反（</a:t>
            </a:r>
            <a:r>
              <a:rPr kumimoji="0" lang="en-US" altLang="ja-JP" sz="2400" b="1">
                <a:latin typeface="Arial" panose="020B0604020202020204" pitchFamily="34" charset="0"/>
              </a:rPr>
              <a:t>COI</a:t>
            </a:r>
            <a:r>
              <a:rPr kumimoji="0" lang="ja-JP" altLang="en-US" sz="2400" b="1">
                <a:latin typeface="Arial" panose="020B0604020202020204" pitchFamily="34" charset="0"/>
              </a:rPr>
              <a:t>）</a:t>
            </a:r>
            <a:r>
              <a:rPr kumimoji="0" lang="en-US" altLang="ja-JP" sz="2400" b="1">
                <a:latin typeface="Arial" panose="020B0604020202020204" pitchFamily="34" charset="0"/>
              </a:rPr>
              <a:t> </a:t>
            </a:r>
            <a:r>
              <a:rPr kumimoji="0" lang="ja-JP" altLang="en-US" sz="2400" b="1">
                <a:latin typeface="Arial" panose="020B0604020202020204" pitchFamily="34" charset="0"/>
              </a:rPr>
              <a:t>はありません。</a:t>
            </a:r>
            <a:endParaRPr kumimoji="0" lang="en-US" altLang="ja-JP" sz="2400" b="1">
              <a:latin typeface="Arial" panose="020B0604020202020204" pitchFamily="34" charset="0"/>
            </a:endParaRPr>
          </a:p>
        </p:txBody>
      </p:sp>
      <p:sp>
        <p:nvSpPr>
          <p:cNvPr id="4101" name="正方形/長方形 7"/>
          <p:cNvSpPr>
            <a:spLocks noChangeArrowheads="1"/>
          </p:cNvSpPr>
          <p:nvPr/>
        </p:nvSpPr>
        <p:spPr bwMode="auto">
          <a:xfrm>
            <a:off x="1185863" y="1271588"/>
            <a:ext cx="6772275" cy="884237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4102" name="正方形/長方形 9"/>
          <p:cNvSpPr>
            <a:spLocks noChangeArrowheads="1"/>
          </p:cNvSpPr>
          <p:nvPr/>
        </p:nvSpPr>
        <p:spPr bwMode="auto">
          <a:xfrm>
            <a:off x="3797300" y="2341563"/>
            <a:ext cx="15509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/>
              <a:t>あるいは、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74</Words>
  <Application>Microsoft Office PowerPoint</Application>
  <PresentationFormat>画面に合わせる (4:3)</PresentationFormat>
  <Paragraphs>29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Times New Roman</vt:lpstr>
      <vt:lpstr>ＭＳ Ｐゴシック</vt:lpstr>
      <vt:lpstr>Arial</vt:lpstr>
      <vt:lpstr>Default Design</vt:lpstr>
      <vt:lpstr>日本プライマリ・ケア連合学会 利益相反（COI）開示 筆頭演者名： ○○　○○  　　　　　　　　共同演者名： △△　△△、 □□　□□</vt:lpstr>
      <vt:lpstr>日本プライマリ・ケア連合学会 利益相反（COI）開示 筆頭演者名：　 ○○　○○  　　　　　　　 共同演者名：   △△　△△、□□　□□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日本プライマリ・ケア連合学会 利益相反（COI）開示 筆頭演者名： ○○　○○  　　　　　　　　共同演者名： △△　△△、 □□　□□</dc:title>
  <dc:creator>sagara</dc:creator>
  <cp:lastModifiedBy>杉山 圭三</cp:lastModifiedBy>
  <cp:revision>96</cp:revision>
  <dcterms:created xsi:type="dcterms:W3CDTF">2009-12-10T12:04:34Z</dcterms:created>
  <dcterms:modified xsi:type="dcterms:W3CDTF">2020-08-14T06:41:29Z</dcterms:modified>
</cp:coreProperties>
</file>